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307" r:id="rId3"/>
    <p:sldId id="257" r:id="rId4"/>
    <p:sldId id="329" r:id="rId5"/>
    <p:sldId id="308" r:id="rId6"/>
    <p:sldId id="309" r:id="rId7"/>
    <p:sldId id="331" r:id="rId8"/>
    <p:sldId id="319" r:id="rId9"/>
    <p:sldId id="332" r:id="rId10"/>
    <p:sldId id="310" r:id="rId11"/>
    <p:sldId id="311" r:id="rId12"/>
    <p:sldId id="327" r:id="rId13"/>
    <p:sldId id="314" r:id="rId14"/>
    <p:sldId id="320" r:id="rId15"/>
    <p:sldId id="321" r:id="rId16"/>
    <p:sldId id="322" r:id="rId17"/>
    <p:sldId id="313" r:id="rId18"/>
    <p:sldId id="323" r:id="rId19"/>
    <p:sldId id="258" r:id="rId20"/>
    <p:sldId id="262" r:id="rId21"/>
  </p:sldIdLst>
  <p:sldSz cx="9144000" cy="5143500" type="screen16x9"/>
  <p:notesSz cx="6858000" cy="9144000"/>
  <p:embeddedFontLst>
    <p:embeddedFont>
      <p:font typeface="Anaheim" panose="020B0604020202020204" charset="0"/>
      <p:regular r:id="rId23"/>
      <p:bold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Black" panose="00000A00000000000000" pitchFamily="2" charset="0"/>
      <p:bold r:id="rId29"/>
      <p:boldItalic r:id="rId30"/>
    </p:embeddedFont>
    <p:embeddedFont>
      <p:font typeface="Segoe UI Historic" panose="020B0502040204020203" pitchFamily="3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CB76E-067C-7D9D-82D4-727984D155DC}" v="11" dt="2025-08-31T21:08:36.035"/>
    <p1510:client id="{2CC86091-8738-EED9-B949-2A79B35DD765}" v="53" dt="2025-08-31T22:05:40.699"/>
    <p1510:client id="{35C231CD-DDBA-A00F-30EA-4A411B61D478}" v="8" dt="2025-09-01T05:05:05.441"/>
    <p1510:client id="{4B69A937-B213-C0B0-E9F0-6BD156BAFBB5}" v="2" dt="2025-09-01T05:29:10.674"/>
    <p1510:client id="{5D830603-CBF1-72B1-B188-319F57FFF9EC}" v="46" dt="2025-09-01T07:41:43.934"/>
    <p1510:client id="{6C56C8CA-0AE6-512F-C006-8FBA66D5B938}" v="1" dt="2025-09-01T08:27:12.542"/>
    <p1510:client id="{6CCE2C6D-4276-85FB-C908-14C3366BCC07}" v="38" dt="2025-09-01T04:58:42.332"/>
    <p1510:client id="{7FF5091E-1B9F-E7B7-6BDE-BB3969FA8600}" v="1188" dt="2025-09-01T08:20:34.789"/>
    <p1510:client id="{8CB869C7-846F-8CF6-BD2D-9ED8AC4D23DD}" v="28" dt="2025-09-01T06:11:20.605"/>
    <p1510:client id="{96E310AE-98CE-F095-56C5-8EE9EAF5E07B}" v="20" dt="2025-09-01T08:09:24.275"/>
    <p1510:client id="{B197AAB7-EADB-A433-27E2-73A6B4413CF8}" v="71" dt="2025-08-31T21:27:38.001"/>
    <p1510:client id="{BB905BC9-20AF-E2DB-D51D-2D18DC376E02}" v="92" dt="2025-09-01T07:27:15.763"/>
    <p1510:client id="{CE3A42D3-F628-F598-E61B-FF028C71A145}" v="513" dt="2025-08-31T21:11:41.948"/>
    <p1510:client id="{F82BCC76-5E57-8E95-84AA-37CAFBCD7B72}" v="170" dt="2025-09-01T05:23:50.111"/>
  </p1510:revLst>
</p1510:revInfo>
</file>

<file path=ppt/tableStyles.xml><?xml version="1.0" encoding="utf-8"?>
<a:tblStyleLst xmlns:a="http://schemas.openxmlformats.org/drawingml/2006/main" def="{2839E158-5F6C-42B6-928A-5096A936E076}">
  <a:tblStyle styleId="{2839E158-5F6C-42B6-928A-5096A936E0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2" name="Google Shape;882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3" name="Google Shape;883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4" name="Google Shape;884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5" name="Google Shape;885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6" name="Google Shape;886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7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ARTIFICIAL INTELLIGENCE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Mini Project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Dataset: FruitVision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43AD9-8F88-EF2F-9285-610B4909E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54" y="163142"/>
            <a:ext cx="7993694" cy="572700"/>
          </a:xfrm>
        </p:spPr>
        <p:txBody>
          <a:bodyPr/>
          <a:lstStyle/>
          <a:p>
            <a:r>
              <a:rPr lang="en-US">
                <a:solidFill>
                  <a:srgbClr val="92D050"/>
                </a:solidFill>
                <a:latin typeface="Times New Roman"/>
                <a:cs typeface="Times New Roman"/>
              </a:rPr>
              <a:t>Model Training</a:t>
            </a:r>
            <a:r>
              <a:rPr lang="en-US">
                <a:latin typeface="Times New Roman"/>
                <a:cs typeface="Times New Roman"/>
              </a:rPr>
              <a:t> Parameters</a:t>
            </a:r>
            <a:endParaRPr lang="en-US">
              <a:solidFill>
                <a:srgbClr val="92D050"/>
              </a:solidFill>
              <a:latin typeface="Times New Roman"/>
              <a:cs typeface="Times New Roman" panose="02020603050405020304" pitchFamily="18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C447B5CF-D5EB-B0C8-4CAD-9B0928841D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10375" y="1081505"/>
            <a:ext cx="5704649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Input Setup</a:t>
            </a:r>
            <a:endParaRPr lang="en-US" altLang="en-US" sz="1200" b="1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Image size =224 × 224 × 3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Batch size =32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Train/Validation/Test split ratio=70/15/15</a:t>
            </a:r>
            <a:endParaRPr lang="en-US" dirty="0">
              <a:solidFill>
                <a:schemeClr val="tx1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Training Configuration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Number of epochs is 20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Optimizer =Adam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Learning rate is 0.0001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Regularization &amp; Stability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Dropout rate (e.g., 0.5 in Custom CNN)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Batch Normalization (if used)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Checkpoint saving (best model stored)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Evaluation Metrics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Accuracy (Train &amp; Validation)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Loss (Train &amp; Validation)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Hardware / Training Environment</a:t>
            </a:r>
            <a:endParaRPr lang="en-US" sz="1200" i="1" dirty="0">
              <a:solidFill>
                <a:srgbClr val="FFFF00"/>
              </a:solidFill>
              <a:cs typeface="Times New Roman"/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GPU/CPU used (CUDA if available)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Training time per model (minutes)</a:t>
            </a:r>
            <a:endParaRPr lang="en-US" dirty="0">
              <a:solidFill>
                <a:schemeClr val="accent6"/>
              </a:solidFill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12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77680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1B9580E-D702-9C3D-3405-97C0C3044F14}"/>
              </a:ext>
            </a:extLst>
          </p:cNvPr>
          <p:cNvSpPr txBox="1">
            <a:spLocks/>
          </p:cNvSpPr>
          <p:nvPr/>
        </p:nvSpPr>
        <p:spPr>
          <a:xfrm>
            <a:off x="351172" y="32884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/>
              <a:t>All Model Learning Curves</a:t>
            </a:r>
          </a:p>
        </p:txBody>
      </p:sp>
      <p:pic>
        <p:nvPicPr>
          <p:cNvPr id="2" name="Picture 1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86628A4C-96C9-638E-740E-FB97078A2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047" y="1066119"/>
            <a:ext cx="4527097" cy="168456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6AEFB74-4AE8-E365-83DB-5E58096C9780}"/>
              </a:ext>
            </a:extLst>
          </p:cNvPr>
          <p:cNvSpPr txBox="1">
            <a:spLocks/>
          </p:cNvSpPr>
          <p:nvPr/>
        </p:nvSpPr>
        <p:spPr>
          <a:xfrm>
            <a:off x="461388" y="1067716"/>
            <a:ext cx="268976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>
                <a:latin typeface="Times New Roman"/>
              </a:rPr>
              <a:t>Custom CNN</a:t>
            </a:r>
          </a:p>
        </p:txBody>
      </p:sp>
      <p:pic>
        <p:nvPicPr>
          <p:cNvPr id="6" name="Picture 5" descr="A comparison of a graph&#10;&#10;AI-generated content may be incorrect.">
            <a:extLst>
              <a:ext uri="{FF2B5EF4-FFF2-40B4-BE49-F238E27FC236}">
                <a16:creationId xmlns:a16="http://schemas.microsoft.com/office/drawing/2014/main" id="{94B7F8F7-C65E-63A5-AECA-3C04C7D3A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406" y="2987449"/>
            <a:ext cx="4524377" cy="167912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615D7C-1ACD-E89A-FB07-AA2B5CEA1AFA}"/>
              </a:ext>
            </a:extLst>
          </p:cNvPr>
          <p:cNvSpPr txBox="1">
            <a:spLocks/>
          </p:cNvSpPr>
          <p:nvPr/>
        </p:nvSpPr>
        <p:spPr>
          <a:xfrm>
            <a:off x="461388" y="2984963"/>
            <a:ext cx="159439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>
                <a:latin typeface="Times New Roman"/>
              </a:rPr>
              <a:t>ResNet</a:t>
            </a:r>
          </a:p>
        </p:txBody>
      </p:sp>
      <p:sp>
        <p:nvSpPr>
          <p:cNvPr id="7" name="Google Shape;1277;p37">
            <a:extLst>
              <a:ext uri="{FF2B5EF4-FFF2-40B4-BE49-F238E27FC236}">
                <a16:creationId xmlns:a16="http://schemas.microsoft.com/office/drawing/2014/main" id="{55BF80E0-956D-9AD7-4434-C1522E2216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99" y="1635250"/>
            <a:ext cx="3146335" cy="8355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loss decreases steadily.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reaching ~90–95% after 20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low overfitting.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stable and learns effectively.</a:t>
            </a:r>
          </a:p>
        </p:txBody>
      </p:sp>
      <p:sp>
        <p:nvSpPr>
          <p:cNvPr id="10" name="Google Shape;1277;p37">
            <a:extLst>
              <a:ext uri="{FF2B5EF4-FFF2-40B4-BE49-F238E27FC236}">
                <a16:creationId xmlns:a16="http://schemas.microsoft.com/office/drawing/2014/main" id="{22E94081-A4DA-5BE6-F460-5E60FDAE8A61}"/>
              </a:ext>
            </a:extLst>
          </p:cNvPr>
          <p:cNvSpPr txBox="1">
            <a:spLocks/>
          </p:cNvSpPr>
          <p:nvPr/>
        </p:nvSpPr>
        <p:spPr>
          <a:xfrm>
            <a:off x="352742" y="3559300"/>
            <a:ext cx="3546385" cy="91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faster than the custom CNN.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accuracy stabilize above 90%.</a:t>
            </a:r>
            <a:endParaRPr lang="en">
              <a:solidFill>
                <a:schemeClr val="tx1"/>
              </a:solidFill>
              <a:latin typeface="Times New Roman"/>
            </a:endParaRP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more efficient and achieves strong performance quickly.</a:t>
            </a:r>
            <a:endParaRPr lang="en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8253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36199-6FFF-1945-04B4-63A0D5988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2D7D973-D360-D73E-1B3F-5388AFE034F4}"/>
              </a:ext>
            </a:extLst>
          </p:cNvPr>
          <p:cNvSpPr txBox="1">
            <a:spLocks/>
          </p:cNvSpPr>
          <p:nvPr/>
        </p:nvSpPr>
        <p:spPr>
          <a:xfrm>
            <a:off x="351172" y="32884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/>
              <a:t>All Model Learning Curves</a:t>
            </a:r>
          </a:p>
        </p:txBody>
      </p:sp>
      <p:pic>
        <p:nvPicPr>
          <p:cNvPr id="7" name="Picture 6" descr="A comparison of a graph&#10;&#10;AI-generated content may be incorrect.">
            <a:extLst>
              <a:ext uri="{FF2B5EF4-FFF2-40B4-BE49-F238E27FC236}">
                <a16:creationId xmlns:a16="http://schemas.microsoft.com/office/drawing/2014/main" id="{E3B3B976-DC32-1EAC-6FF1-6AE188742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526" y="1097417"/>
            <a:ext cx="4517573" cy="160836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F57D4C0-7F3F-A567-0BC7-EDF80FE51AA3}"/>
              </a:ext>
            </a:extLst>
          </p:cNvPr>
          <p:cNvSpPr txBox="1">
            <a:spLocks/>
          </p:cNvSpPr>
          <p:nvPr/>
        </p:nvSpPr>
        <p:spPr>
          <a:xfrm>
            <a:off x="353893" y="1100373"/>
            <a:ext cx="198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 err="1">
                <a:latin typeface="Times New Roman"/>
              </a:rPr>
              <a:t>GoogleNet</a:t>
            </a:r>
          </a:p>
        </p:txBody>
      </p:sp>
      <p:pic>
        <p:nvPicPr>
          <p:cNvPr id="4" name="Picture 3" descr="A graph of loss and accuracy&#10;&#10;AI-generated content may be incorrect.">
            <a:extLst>
              <a:ext uri="{FF2B5EF4-FFF2-40B4-BE49-F238E27FC236}">
                <a16:creationId xmlns:a16="http://schemas.microsoft.com/office/drawing/2014/main" id="{38CDF025-0858-6C57-023D-4B6856309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164" y="3066370"/>
            <a:ext cx="4561116" cy="168456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5F4BACC-6A9D-28A1-CD82-847027AF2A6B}"/>
              </a:ext>
            </a:extLst>
          </p:cNvPr>
          <p:cNvSpPr txBox="1">
            <a:spLocks/>
          </p:cNvSpPr>
          <p:nvPr/>
        </p:nvSpPr>
        <p:spPr>
          <a:xfrm>
            <a:off x="351171" y="3067966"/>
            <a:ext cx="247885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 err="1">
                <a:latin typeface="Times New Roman"/>
              </a:rPr>
              <a:t>EfficientNet</a:t>
            </a:r>
            <a:endParaRPr lang="en-US" err="1">
              <a:latin typeface="Times New Roman"/>
            </a:endParaRPr>
          </a:p>
        </p:txBody>
      </p:sp>
      <p:sp>
        <p:nvSpPr>
          <p:cNvPr id="5" name="Google Shape;1277;p37">
            <a:extLst>
              <a:ext uri="{FF2B5EF4-FFF2-40B4-BE49-F238E27FC236}">
                <a16:creationId xmlns:a16="http://schemas.microsoft.com/office/drawing/2014/main" id="{3B244E40-2E71-7C43-5114-DA7A1A71F2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7299" y="1667907"/>
            <a:ext cx="3154499" cy="10315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loss </a:t>
            </a:r>
            <a:r>
              <a:rPr lang="en" sz="1200" b="1">
                <a:solidFill>
                  <a:schemeClr val="tx1"/>
                </a:solidFill>
                <a:latin typeface="Times New Roman"/>
              </a:rPr>
              <a:t>drop sharply</a:t>
            </a:r>
            <a:r>
              <a:rPr lang="en" sz="1200">
                <a:solidFill>
                  <a:schemeClr val="tx1"/>
                </a:solidFill>
                <a:latin typeface="Times New Roman"/>
              </a:rPr>
              <a:t> within first few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 b="1">
                <a:solidFill>
                  <a:schemeClr val="tx1"/>
                </a:solidFill>
                <a:latin typeface="Times New Roman"/>
              </a:rPr>
              <a:t>95–98% quickly</a:t>
            </a:r>
            <a:r>
              <a:rPr lang="en" sz="1200">
                <a:solidFill>
                  <a:schemeClr val="tx1"/>
                </a:solidFill>
                <a:latin typeface="Times New Roman"/>
              </a:rPr>
              <a:t> (within 4–5 epochs).</a:t>
            </a:r>
            <a:endParaRPr lang="en">
              <a:solidFill>
                <a:schemeClr val="tx1"/>
              </a:solidFill>
              <a:latin typeface="Times New Roman"/>
            </a:endParaRP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Efficient in learning, but with more computation</a:t>
            </a:r>
          </a:p>
        </p:txBody>
      </p:sp>
      <p:sp>
        <p:nvSpPr>
          <p:cNvPr id="8" name="Google Shape;1277;p37">
            <a:extLst>
              <a:ext uri="{FF2B5EF4-FFF2-40B4-BE49-F238E27FC236}">
                <a16:creationId xmlns:a16="http://schemas.microsoft.com/office/drawing/2014/main" id="{8290B6AE-1F65-E7DD-6E9B-5D7E54A588F1}"/>
              </a:ext>
            </a:extLst>
          </p:cNvPr>
          <p:cNvSpPr txBox="1">
            <a:spLocks/>
          </p:cNvSpPr>
          <p:nvPr/>
        </p:nvSpPr>
        <p:spPr>
          <a:xfrm>
            <a:off x="348660" y="3635500"/>
            <a:ext cx="3153138" cy="964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smoothly and consistently across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increases and reaches ~98–99%.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high generalization ability. 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Performs best among tested models.</a:t>
            </a:r>
          </a:p>
        </p:txBody>
      </p:sp>
    </p:spTree>
    <p:extLst>
      <p:ext uri="{BB962C8B-B14F-4D97-AF65-F5344CB8AC3E}">
        <p14:creationId xmlns:p14="http://schemas.microsoft.com/office/powerpoint/2010/main" val="1003120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F2F9F26-B419-8F7F-21AE-DD3C2F9350EF}"/>
              </a:ext>
            </a:extLst>
          </p:cNvPr>
          <p:cNvSpPr txBox="1">
            <a:spLocks/>
          </p:cNvSpPr>
          <p:nvPr/>
        </p:nvSpPr>
        <p:spPr>
          <a:xfrm>
            <a:off x="753980" y="16230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Performance Comparison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6C43740-E8D6-0BC9-A0FD-327F1FE19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7539" y="4547379"/>
            <a:ext cx="2352198" cy="533303"/>
          </a:xfrm>
        </p:spPr>
        <p:txBody>
          <a:bodyPr/>
          <a:lstStyle/>
          <a:p>
            <a:pPr algn="ctr"/>
            <a:r>
              <a:rPr lang="en-GB" sz="2800"/>
              <a:t>Table</a:t>
            </a:r>
            <a:endParaRPr lang="en-US" sz="2800"/>
          </a:p>
        </p:txBody>
      </p:sp>
      <p:pic>
        <p:nvPicPr>
          <p:cNvPr id="2" name="Picture 1" descr="A table with text overlay&#10;&#10;AI-generated content may be incorrect.">
            <a:extLst>
              <a:ext uri="{FF2B5EF4-FFF2-40B4-BE49-F238E27FC236}">
                <a16:creationId xmlns:a16="http://schemas.microsoft.com/office/drawing/2014/main" id="{D7BC2C79-162D-65A6-2D34-9F072D37E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63" y="664175"/>
            <a:ext cx="6173670" cy="427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82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633DF-DD7C-75CA-8AE7-22EEAA3F7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303577-D451-5689-E103-42EE2CC8BE3C}"/>
              </a:ext>
            </a:extLst>
          </p:cNvPr>
          <p:cNvSpPr txBox="1">
            <a:spLocks/>
          </p:cNvSpPr>
          <p:nvPr/>
        </p:nvSpPr>
        <p:spPr>
          <a:xfrm>
            <a:off x="691350" y="49893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/>
              <a:t>Performance Comparison</a:t>
            </a:r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CC5C767-CF51-C0BD-C6C8-8DF627770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8381" y="4331064"/>
            <a:ext cx="5577650" cy="447185"/>
          </a:xfrm>
        </p:spPr>
        <p:txBody>
          <a:bodyPr/>
          <a:lstStyle/>
          <a:p>
            <a:r>
              <a:rPr lang="en-GB" sz="3200"/>
              <a:t>Bar &amp; Pie diagram </a:t>
            </a:r>
          </a:p>
        </p:txBody>
      </p:sp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E15E882-C80D-F09B-8B44-F54B6C37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70" y="1102842"/>
            <a:ext cx="4185595" cy="2937820"/>
          </a:xfrm>
          <a:prstGeom prst="rect">
            <a:avLst/>
          </a:prstGeom>
        </p:spPr>
      </p:pic>
      <p:pic>
        <p:nvPicPr>
          <p:cNvPr id="7" name="Picture 6" descr="A bar chart with orange bars&#10;&#10;AI-generated content may be incorrect.">
            <a:extLst>
              <a:ext uri="{FF2B5EF4-FFF2-40B4-BE49-F238E27FC236}">
                <a16:creationId xmlns:a16="http://schemas.microsoft.com/office/drawing/2014/main" id="{055465B3-9700-5FCB-E8A7-1AAD2071A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2" y="1007331"/>
            <a:ext cx="4440708" cy="302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98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3ECE3D-0EAC-9748-3F97-1C75FC0F8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5E4AA2-7A16-20DA-3B29-50FD5E816136}"/>
              </a:ext>
            </a:extLst>
          </p:cNvPr>
          <p:cNvSpPr txBox="1">
            <a:spLocks/>
          </p:cNvSpPr>
          <p:nvPr/>
        </p:nvSpPr>
        <p:spPr>
          <a:xfrm>
            <a:off x="884145" y="140889"/>
            <a:ext cx="7724656" cy="75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 Best Model Finding(</a:t>
            </a:r>
            <a:r>
              <a:rPr lang="en-US" sz="3200" err="1"/>
              <a:t>EfficientNet</a:t>
            </a:r>
            <a:r>
              <a:rPr lang="en-US" sz="320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EC755E-6102-CCAF-C4B1-691357000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65" y="992189"/>
            <a:ext cx="4550558" cy="2278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7713CA-991F-B3B9-BBB5-EEAC1A8BF19A}"/>
              </a:ext>
            </a:extLst>
          </p:cNvPr>
          <p:cNvSpPr txBox="1"/>
          <p:nvPr/>
        </p:nvSpPr>
        <p:spPr>
          <a:xfrm>
            <a:off x="433137" y="899361"/>
            <a:ext cx="2743200" cy="41857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b="1">
                <a:solidFill>
                  <a:schemeClr val="bg1">
                    <a:lumMod val="10000"/>
                    <a:lumOff val="90000"/>
                  </a:schemeClr>
                </a:solidFill>
              </a:rPr>
              <a:t>Training Loss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 dropped sharply from </a:t>
            </a:r>
            <a:r>
              <a:rPr lang="en-US" b="1">
                <a:solidFill>
                  <a:schemeClr val="bg1">
                    <a:lumMod val="10000"/>
                    <a:lumOff val="90000"/>
                  </a:schemeClr>
                </a:solidFill>
              </a:rPr>
              <a:t>0.87 → 0.02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, showing strong learning progress.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Validation Loss</a:t>
            </a:r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 also reduced from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0.23 → ~0.02</a:t>
            </a:r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, indicating good generalization.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rgbClr val="FFFF00"/>
                </a:solidFill>
              </a:rPr>
              <a:t>Training Accuracy</a:t>
            </a:r>
            <a:r>
              <a:rPr lang="en-US">
                <a:solidFill>
                  <a:srgbClr val="FFFF00"/>
                </a:solidFill>
              </a:rPr>
              <a:t> improved steadily from </a:t>
            </a:r>
            <a:r>
              <a:rPr lang="en-US" b="1">
                <a:solidFill>
                  <a:srgbClr val="FFFF00"/>
                </a:solidFill>
              </a:rPr>
              <a:t>76.5% → 99.6%</a:t>
            </a:r>
            <a:r>
              <a:rPr lang="en-US">
                <a:solidFill>
                  <a:srgbClr val="FFFF00"/>
                </a:solidFill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rgbClr val="0070C0"/>
                </a:solidFill>
              </a:rPr>
              <a:t>Validation Accuracy</a:t>
            </a:r>
            <a:r>
              <a:rPr lang="en-US">
                <a:solidFill>
                  <a:srgbClr val="0070C0"/>
                </a:solidFill>
              </a:rPr>
              <a:t> increased from </a:t>
            </a:r>
            <a:r>
              <a:rPr lang="en-US" b="1">
                <a:solidFill>
                  <a:srgbClr val="0070C0"/>
                </a:solidFill>
              </a:rPr>
              <a:t>90.3% → 99.7%</a:t>
            </a:r>
            <a:r>
              <a:rPr lang="en-US">
                <a:solidFill>
                  <a:srgbClr val="0070C0"/>
                </a:solidFill>
              </a:rPr>
              <a:t>, very close to training accuracy.</a:t>
            </a: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FFFF00"/>
                </a:solidFill>
              </a:rPr>
              <a:t>From </a:t>
            </a:r>
            <a:r>
              <a:rPr lang="en-US" b="1">
                <a:solidFill>
                  <a:srgbClr val="FFFF00"/>
                </a:solidFill>
              </a:rPr>
              <a:t>epoch 4 onwards</a:t>
            </a:r>
            <a:r>
              <a:rPr lang="en-US">
                <a:solidFill>
                  <a:srgbClr val="FFFF00"/>
                </a:solidFill>
              </a:rPr>
              <a:t>, both training and validation losses stabilized at very low values.</a:t>
            </a:r>
          </a:p>
        </p:txBody>
      </p:sp>
      <p:pic>
        <p:nvPicPr>
          <p:cNvPr id="5" name="Picture 4" descr="A graph of a graph&#10;&#10;AI-generated content may be incorrect.">
            <a:extLst>
              <a:ext uri="{FF2B5EF4-FFF2-40B4-BE49-F238E27FC236}">
                <a16:creationId xmlns:a16="http://schemas.microsoft.com/office/drawing/2014/main" id="{484AF028-AFBB-B34C-42DC-EABB1C40C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12" y="3349291"/>
            <a:ext cx="3474120" cy="173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87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1A444-A467-D36B-5704-F7FE095C1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66CF34-01B6-5E88-56C7-41177633F2FB}"/>
              </a:ext>
            </a:extLst>
          </p:cNvPr>
          <p:cNvSpPr txBox="1">
            <a:spLocks/>
          </p:cNvSpPr>
          <p:nvPr/>
        </p:nvSpPr>
        <p:spPr>
          <a:xfrm>
            <a:off x="799863" y="41212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/>
              <a:t>Grad-CAM Visualizations</a:t>
            </a:r>
            <a:endParaRPr lang="en-US"/>
          </a:p>
        </p:txBody>
      </p:sp>
      <p:pic>
        <p:nvPicPr>
          <p:cNvPr id="2" name="Picture 1" descr="A close-up of a fruit&#10;&#10;AI-generated content may be incorrect.">
            <a:extLst>
              <a:ext uri="{FF2B5EF4-FFF2-40B4-BE49-F238E27FC236}">
                <a16:creationId xmlns:a16="http://schemas.microsoft.com/office/drawing/2014/main" id="{9D0F0EA4-D170-A503-1263-1466DBD33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992" y="1206273"/>
            <a:ext cx="3223533" cy="31459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3304CC-9783-1143-093C-56EF17C0AF5F}"/>
              </a:ext>
            </a:extLst>
          </p:cNvPr>
          <p:cNvSpPr txBox="1"/>
          <p:nvPr/>
        </p:nvSpPr>
        <p:spPr>
          <a:xfrm>
            <a:off x="627411" y="1434518"/>
            <a:ext cx="4240673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800">
                <a:solidFill>
                  <a:srgbClr val="E2E5E9"/>
                </a:solidFill>
                <a:latin typeface="Segoe UI Historic"/>
                <a:ea typeface="Segoe UI Historic"/>
                <a:cs typeface="Segoe UI Historic"/>
              </a:rPr>
              <a:t>Grad-CAM highlights the image regions most important for a CNN’s decision. In this code, forward hooks capture feature maps, backward hooks capture gradients, and their weighted combination produces a heatmap. This heatmap, when overlaid on the input image, shows where the model focused to classify the object.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197821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E270-34F8-027E-9117-226DC8E32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9921" y="127655"/>
            <a:ext cx="4424383" cy="572112"/>
          </a:xfrm>
        </p:spPr>
        <p:txBody>
          <a:bodyPr/>
          <a:lstStyle/>
          <a:p>
            <a:r>
              <a:rPr lang="en-US" sz="2800">
                <a:solidFill>
                  <a:srgbClr val="00B050"/>
                </a:solidFill>
              </a:rPr>
              <a:t>Confusion Matrix</a:t>
            </a: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7" name="Picture 6" descr="A graph showing different colored squares&#10;&#10;AI-generated content may be incorrect.">
            <a:extLst>
              <a:ext uri="{FF2B5EF4-FFF2-40B4-BE49-F238E27FC236}">
                <a16:creationId xmlns:a16="http://schemas.microsoft.com/office/drawing/2014/main" id="{CA28DA5E-3B05-A5B0-3E3F-5D67AAD8D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562" y="900383"/>
            <a:ext cx="5303185" cy="3915346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7AAF281C-76E3-F672-B0B0-23CEB94921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70" y="1141613"/>
            <a:ext cx="350772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Most predictions correct (diagonal dominance).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Fresh Fruits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Very strong performance (esp.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Mango_Fresh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Grape_Fresh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Banana_Fresh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Misclassifications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Mostly within same fruit (Fresh ↔ Formalin-mixed ↔ Rotten).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Cross-fruit Errors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Very rare.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Improvement Needed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Reduce confusion between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formalin-mixed vs. fresh/rotten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52719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513AF-4B7D-0EC1-D78E-84065C984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A55B25C-F305-8B2B-4257-FA28CF7AB647}"/>
              </a:ext>
            </a:extLst>
          </p:cNvPr>
          <p:cNvSpPr txBox="1">
            <a:spLocks/>
          </p:cNvSpPr>
          <p:nvPr/>
        </p:nvSpPr>
        <p:spPr>
          <a:xfrm>
            <a:off x="524964" y="853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Conclusion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A86D726-6CC8-5441-0E34-1D0E04BEE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267" y="1855400"/>
            <a:ext cx="8220204" cy="1650437"/>
          </a:xfrm>
        </p:spPr>
        <p:txBody>
          <a:bodyPr/>
          <a:lstStyle/>
          <a:p>
            <a:pPr algn="just"/>
            <a:r>
              <a:rPr lang="en-GB" sz="2000">
                <a:solidFill>
                  <a:srgbClr val="E2E5E9"/>
                </a:solidFill>
                <a:latin typeface="Segoe UI Historic"/>
                <a:ea typeface="Segoe UI Historic"/>
                <a:cs typeface="Segoe UI Historic"/>
              </a:rPr>
              <a:t>Our project shows that a custom CNN can successfully detect and classify different fruits with good accuracy. Through proper data preprocessing, training, and evaluation, we demonstrated the effectiveness of deep learning in solving real-world image classification problems. This project also opens the door for future improvements with larger datasets and broader applications.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07901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</a:t>
            </a:r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 lang="en-US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Najmul Haque Majumder</a:t>
            </a:r>
            <a:endParaRPr lang="en-US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 lang="en-US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Md Ashraful Islam</a:t>
            </a:r>
            <a:endParaRPr lang="en-US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293551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293551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293551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Ahnaf Tahmid </a:t>
            </a:r>
          </a:p>
        </p:txBody>
      </p: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A66E8D-4283-5674-869D-877B91EFD5E4}"/>
              </a:ext>
            </a:extLst>
          </p:cNvPr>
          <p:cNvSpPr txBox="1"/>
          <p:nvPr/>
        </p:nvSpPr>
        <p:spPr>
          <a:xfrm>
            <a:off x="1955626" y="3767986"/>
            <a:ext cx="324424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Montserrat Black"/>
              </a:rPr>
              <a:t>Jarin Tasnim Maowa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FEE00-217F-7094-6B65-08434C9AB8BB}"/>
              </a:ext>
            </a:extLst>
          </p:cNvPr>
          <p:cNvSpPr txBox="1"/>
          <p:nvPr/>
        </p:nvSpPr>
        <p:spPr>
          <a:xfrm>
            <a:off x="1070976" y="3736671"/>
            <a:ext cx="88778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FFFFF"/>
                </a:solidFill>
                <a:latin typeface="Montserrat Black"/>
              </a:rPr>
              <a:t>04</a:t>
            </a: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AAFA7-EB79-E645-96BA-1F5A2CFAC7E1}"/>
              </a:ext>
            </a:extLst>
          </p:cNvPr>
          <p:cNvSpPr txBox="1"/>
          <p:nvPr/>
        </p:nvSpPr>
        <p:spPr>
          <a:xfrm>
            <a:off x="5783893" y="3767986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FFFFFF"/>
                </a:solidFill>
                <a:latin typeface="Montserrat"/>
              </a:rPr>
              <a:t>25%</a:t>
            </a:r>
            <a:endParaRPr lang="en-US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6EA6F-D622-77CA-D244-407958EDA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25" y="1139850"/>
            <a:ext cx="5275683" cy="3399198"/>
          </a:xfrm>
        </p:spPr>
        <p:txBody>
          <a:bodyPr/>
          <a:lstStyle/>
          <a:p>
            <a:r>
              <a:rPr lang="en-US" sz="2000"/>
              <a:t>Group Members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r>
              <a:rPr lang="en-US" sz="2000"/>
              <a:t>1.Najmul Haque Majumder</a:t>
            </a:r>
            <a:br>
              <a:rPr lang="en-US" sz="2000"/>
            </a:br>
            <a:r>
              <a:rPr lang="en-US" sz="2000"/>
              <a:t>ID:2022-2-60-059</a:t>
            </a:r>
            <a:br>
              <a:rPr lang="en-US" sz="2000"/>
            </a:br>
            <a:br>
              <a:rPr lang="en-US" sz="2000"/>
            </a:br>
            <a:r>
              <a:rPr lang="en-US" sz="2000"/>
              <a:t>2.Ahnaf Tahmid Chowdhury</a:t>
            </a:r>
            <a:br>
              <a:rPr lang="en-US" sz="2000"/>
            </a:br>
            <a:r>
              <a:rPr lang="en-US" sz="2000"/>
              <a:t>ID:2021-1-60-086</a:t>
            </a:r>
            <a:br>
              <a:rPr lang="en-US" sz="2000"/>
            </a:br>
            <a:br>
              <a:rPr lang="en-US" sz="2000"/>
            </a:br>
            <a:r>
              <a:rPr lang="en-US" sz="2000"/>
              <a:t>3.Jarin Tasnim </a:t>
            </a:r>
            <a:r>
              <a:rPr lang="en-US" sz="2000" err="1"/>
              <a:t>Maowa</a:t>
            </a:r>
            <a:br>
              <a:rPr lang="en-US" sz="2000"/>
            </a:br>
            <a:r>
              <a:rPr lang="en-US" sz="2000"/>
              <a:t>ID:2021-2-50-009</a:t>
            </a:r>
            <a:br>
              <a:rPr lang="en-US" sz="2000"/>
            </a:br>
            <a:br>
              <a:rPr lang="en-US" sz="2000"/>
            </a:br>
            <a:r>
              <a:rPr lang="en-US" sz="2000"/>
              <a:t>4.Md Ashraful Islam</a:t>
            </a:r>
            <a:br>
              <a:rPr lang="en-US" sz="2000"/>
            </a:br>
            <a:r>
              <a:rPr lang="en-US" sz="2000"/>
              <a:t>ID:2021-1-60-009</a:t>
            </a:r>
          </a:p>
        </p:txBody>
      </p:sp>
    </p:spTree>
    <p:extLst>
      <p:ext uri="{BB962C8B-B14F-4D97-AF65-F5344CB8AC3E}">
        <p14:creationId xmlns:p14="http://schemas.microsoft.com/office/powerpoint/2010/main" val="322211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8000"/>
              <a:t>Thank </a:t>
            </a:r>
            <a:br>
              <a:rPr lang="en" sz="8000">
                <a:sym typeface="Montserrat"/>
              </a:rPr>
            </a:br>
            <a:r>
              <a:rPr lang="en" sz="8000">
                <a:latin typeface="Montserrat"/>
                <a:sym typeface="Montserrat"/>
              </a:rPr>
              <a:t>You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/>
          <p:cNvSpPr txBox="1">
            <a:spLocks noGrp="1"/>
          </p:cNvSpPr>
          <p:nvPr>
            <p:ph type="title"/>
          </p:nvPr>
        </p:nvSpPr>
        <p:spPr>
          <a:xfrm>
            <a:off x="599684" y="-19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rgbClr val="92D050"/>
                </a:solidFill>
                <a:latin typeface="Times New Roman"/>
              </a:rPr>
              <a:t>Objective</a:t>
            </a:r>
          </a:p>
        </p:txBody>
      </p:sp>
      <p:grpSp>
        <p:nvGrpSpPr>
          <p:cNvPr id="1262" name="Google Shape;1262;p36"/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36"/>
          <p:cNvGrpSpPr/>
          <p:nvPr/>
        </p:nvGrpSpPr>
        <p:grpSpPr>
          <a:xfrm>
            <a:off x="4323450" y="4147825"/>
            <a:ext cx="76825" cy="76800"/>
            <a:chOff x="3104875" y="1099400"/>
            <a:chExt cx="76825" cy="76800"/>
          </a:xfrm>
        </p:grpSpPr>
        <p:sp>
          <p:nvSpPr>
            <p:cNvPr id="1266" name="Google Shape;1266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/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633E59-E64E-7E5E-CD6C-9F23D7257DF3}"/>
              </a:ext>
            </a:extLst>
          </p:cNvPr>
          <p:cNvSpPr txBox="1"/>
          <p:nvPr/>
        </p:nvSpPr>
        <p:spPr>
          <a:xfrm>
            <a:off x="169946" y="568491"/>
            <a:ext cx="3344778" cy="37548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92D050"/>
                </a:solidFill>
                <a:latin typeface="Times New Roman"/>
              </a:rPr>
              <a:t>Enable accurate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classification of fruits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into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fresh, rotten, and formalin-mixed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categories.</a:t>
            </a:r>
          </a:p>
          <a:p>
            <a:pPr marL="228600" indent="-228600">
              <a:buFont typeface=""/>
              <a:buChar char="•"/>
            </a:pPr>
            <a:endParaRPr lang="en-US">
              <a:solidFill>
                <a:srgbClr val="92D050"/>
              </a:solidFill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FFC000"/>
                </a:solidFill>
                <a:latin typeface="Times New Roman"/>
              </a:rPr>
              <a:t>Support </a:t>
            </a:r>
            <a:r>
              <a:rPr lang="en-US" b="1">
                <a:solidFill>
                  <a:srgbClr val="FFC000"/>
                </a:solidFill>
                <a:latin typeface="Times New Roman"/>
              </a:rPr>
              <a:t>automation in food inspection processes</a:t>
            </a:r>
            <a:r>
              <a:rPr lang="en-US">
                <a:solidFill>
                  <a:srgbClr val="FFC000"/>
                </a:solidFill>
                <a:latin typeface="Times New Roman"/>
              </a:rPr>
              <a:t>, reducing reliance on inefficient manual evaluation</a:t>
            </a:r>
            <a:r>
              <a:rPr lang="en-US">
                <a:latin typeface="Times New Roman"/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92D050"/>
                </a:solidFill>
                <a:latin typeface="Times New Roman"/>
              </a:rPr>
              <a:t>Assist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researchers in computer vision, agriculture, and food safety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to develop models for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real-time fruit quality monitoring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>
              <a:solidFill>
                <a:srgbClr val="92D050"/>
              </a:solidFill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00B0F0"/>
                </a:solidFill>
                <a:latin typeface="Times New Roman"/>
              </a:rPr>
              <a:t>Contribute to improvements in </a:t>
            </a:r>
            <a:r>
              <a:rPr lang="en-US" b="1">
                <a:solidFill>
                  <a:srgbClr val="00B0F0"/>
                </a:solidFill>
                <a:latin typeface="Times New Roman"/>
              </a:rPr>
              <a:t>public health, agricultural productivity, and export quality control</a:t>
            </a:r>
            <a:r>
              <a:rPr lang="en-US">
                <a:solidFill>
                  <a:srgbClr val="00B0F0"/>
                </a:solidFill>
                <a:latin typeface="Times New Roman"/>
              </a:rPr>
              <a:t> by detecting spoilage or contamination.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4D4E-D19B-2E35-3DBD-27984C40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26" y="149886"/>
            <a:ext cx="7704000" cy="572700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999DD-6756-1DA5-8E5B-EDC1D3333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00" y="722586"/>
            <a:ext cx="3955367" cy="1670573"/>
          </a:xfrm>
        </p:spPr>
        <p:txBody>
          <a:bodyPr/>
          <a:lstStyle/>
          <a:p>
            <a:r>
              <a:rPr lang="en-US" sz="1600" b="1">
                <a:latin typeface="Times New Roman"/>
                <a:cs typeface="Times New Roman"/>
              </a:rPr>
              <a:t>Evolution of Image Classification in Computer Vision</a:t>
            </a:r>
          </a:p>
          <a:p>
            <a:pPr marL="139700" indent="0">
              <a:buNone/>
            </a:pPr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Traditional ML methods used handcrafted features (SIFT, SURF, HOG), requiring domain expertise and lacking generalizability</a:t>
            </a:r>
          </a:p>
          <a:p>
            <a:pPr marL="139700" indent="0">
              <a:buNone/>
            </a:pPr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Deep learning, especially Convolutional Neural Networks (CNNs), transformed image recognition.</a:t>
            </a:r>
          </a:p>
          <a:p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CNNs automatically learn hierarchical features from raw data, eliminating the need for manual feature engineering.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14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4D4E-D19B-2E35-3DBD-27984C40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26" y="149886"/>
            <a:ext cx="7704000" cy="572700"/>
          </a:xfrm>
        </p:spPr>
        <p:txBody>
          <a:bodyPr/>
          <a:lstStyle/>
          <a:p>
            <a:r>
              <a:rPr lang="en-US"/>
              <a:t>Dataset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999DD-6756-1DA5-8E5B-EDC1D3333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00" y="722586"/>
            <a:ext cx="3955367" cy="1670573"/>
          </a:xfrm>
        </p:spPr>
        <p:txBody>
          <a:bodyPr/>
          <a:lstStyle/>
          <a:p>
            <a:pPr marL="285750" indent="-285750"/>
            <a:r>
              <a:rPr lang="en-US" b="1">
                <a:solidFill>
                  <a:srgbClr val="FFFF00"/>
                </a:solidFill>
              </a:rPr>
              <a:t>Initial size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10,154 images (5 fruits – apple, banana, mango, orange, grapes)</a:t>
            </a:r>
          </a:p>
          <a:p>
            <a:pPr marL="285750" indent="-285750"/>
            <a:r>
              <a:rPr lang="en-US" b="1">
                <a:solidFill>
                  <a:srgbClr val="FFFF00"/>
                </a:solidFill>
              </a:rPr>
              <a:t>Expanded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81,000+ images via augmentation (rotation, scaling, brightness)</a:t>
            </a:r>
          </a:p>
          <a:p>
            <a:pPr marL="285750" indent="-285750"/>
            <a:r>
              <a:rPr lang="en-US" b="1">
                <a:solidFill>
                  <a:srgbClr val="FFFF00"/>
                </a:solidFill>
              </a:rPr>
              <a:t>Categories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Fresh, Rotten, Formalin-mixed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>
                <a:solidFill>
                  <a:srgbClr val="FFFF00"/>
                </a:solidFill>
              </a:rPr>
              <a:t>Applications</a:t>
            </a:r>
            <a:r>
              <a:rPr lang="en-US">
                <a:solidFill>
                  <a:srgbClr val="FFFF00"/>
                </a:solidFill>
              </a:rPr>
              <a:t>:</a:t>
            </a:r>
          </a:p>
          <a:p>
            <a:pPr marL="0" indent="0">
              <a:buNone/>
            </a:pPr>
            <a:r>
              <a:rPr lang="en-US"/>
              <a:t>1.Real-time fruit quality assessment</a:t>
            </a:r>
          </a:p>
          <a:p>
            <a:pPr marL="0" indent="0">
              <a:buNone/>
            </a:pPr>
            <a:r>
              <a:rPr lang="en-US"/>
              <a:t>2.Contamination detection</a:t>
            </a:r>
          </a:p>
          <a:p>
            <a:pPr marL="0" indent="0">
              <a:buNone/>
            </a:pPr>
            <a:r>
              <a:rPr lang="en-US"/>
              <a:t>3.Automated food inspection</a:t>
            </a:r>
          </a:p>
          <a:p>
            <a:pPr marL="0" indent="0">
              <a:buNone/>
            </a:pPr>
            <a:r>
              <a:rPr lang="en-US" b="1">
                <a:solidFill>
                  <a:srgbClr val="FFFF00"/>
                </a:solidFill>
              </a:rPr>
              <a:t>Impact</a:t>
            </a:r>
            <a:r>
              <a:rPr lang="en-US">
                <a:solidFill>
                  <a:srgbClr val="FFFF00"/>
                </a:solidFill>
              </a:rPr>
              <a:t>:</a:t>
            </a:r>
          </a:p>
          <a:p>
            <a:pPr marL="0" indent="0">
              <a:buNone/>
            </a:pPr>
            <a:r>
              <a:rPr lang="en-US"/>
              <a:t>1.Public health &amp; food safety</a:t>
            </a:r>
          </a:p>
          <a:p>
            <a:pPr marL="0" indent="0">
              <a:buNone/>
            </a:pPr>
            <a:r>
              <a:rPr lang="en-US"/>
              <a:t>2.Export quality control</a:t>
            </a:r>
          </a:p>
          <a:p>
            <a:pPr marL="0" indent="0">
              <a:buNone/>
            </a:pPr>
            <a:r>
              <a:rPr lang="en-US"/>
              <a:t>3.Agricultural productivity</a:t>
            </a:r>
          </a:p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3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7BF6-1490-FDB7-621A-B1A97FEA3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154678"/>
            <a:ext cx="7704000" cy="572700"/>
          </a:xfrm>
        </p:spPr>
        <p:txBody>
          <a:bodyPr/>
          <a:lstStyle/>
          <a:p>
            <a:r>
              <a:rPr lang="en-US"/>
              <a:t>Model Architectures 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8214B5A-7E27-027F-636D-6252E2F60C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610" y="911608"/>
            <a:ext cx="847009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Baseline Custom CNN</a:t>
            </a:r>
            <a:endParaRPr lang="en-US" altLang="en-US" sz="1800">
              <a:solidFill>
                <a:srgbClr val="FFFF00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The baseline CNN is our custom-built architecture with three convolutional blocks ( </a:t>
            </a:r>
            <a:r>
              <a:rPr lang="en-US" sz="1800" dirty="0" err="1">
                <a:solidFill>
                  <a:schemeClr val="tx1"/>
                </a:solidFill>
                <a:latin typeface="Times New Roman"/>
                <a:cs typeface="Times New Roman"/>
              </a:rPr>
              <a:t>Conv→BatchNorm→ReLU→MaxPool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 ) followed by fully connected layers and dropout for regularization. It serves as the foundation for comparison</a:t>
            </a:r>
            <a:endParaRPr lang="en-US" dirty="0">
              <a:solidFill>
                <a:schemeClr val="tx1"/>
              </a:solidFill>
              <a:latin typeface="Times New Roman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6CE1AE-B0A1-9EAB-8F82-538FF1126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402489"/>
              </p:ext>
            </p:extLst>
          </p:nvPr>
        </p:nvGraphicFramePr>
        <p:xfrm>
          <a:off x="370658" y="2575669"/>
          <a:ext cx="5809470" cy="2116720"/>
        </p:xfrm>
        <a:graphic>
          <a:graphicData uri="http://schemas.openxmlformats.org/drawingml/2006/table">
            <a:tbl>
              <a:tblPr firstRow="1" bandRow="1">
                <a:tableStyleId>{2839E158-5F6C-42B6-928A-5096A936E076}</a:tableStyleId>
              </a:tblPr>
              <a:tblGrid>
                <a:gridCol w="1161894">
                  <a:extLst>
                    <a:ext uri="{9D8B030D-6E8A-4147-A177-3AD203B41FA5}">
                      <a16:colId xmlns:a16="http://schemas.microsoft.com/office/drawing/2014/main" val="1577418603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374286780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1207287195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763141231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666311780"/>
                    </a:ext>
                  </a:extLst>
                </a:gridCol>
              </a:tblGrid>
              <a:tr h="529180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filters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kernel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padding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err="1">
                          <a:solidFill>
                            <a:schemeClr val="accent6"/>
                          </a:solidFill>
                          <a:latin typeface="Times New Roman"/>
                        </a:rPr>
                        <a:t>MaxPool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37984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Conv1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115583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676243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Conv3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277056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FED20F2E-B101-5F4F-2A4B-634C29678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0497" y="4049108"/>
            <a:ext cx="32939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dirty="0">
                <a:solidFill>
                  <a:srgbClr val="FFFF00"/>
                </a:solidFill>
                <a:latin typeface="Times New Roman"/>
                <a:cs typeface="Times New Roman"/>
              </a:rPr>
              <a:t>FC1: 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128×28×28 </a:t>
            </a:r>
            <a:endParaRPr lang="en-US" altLang="en-US" sz="1200">
              <a:solidFill>
                <a:schemeClr val="accent6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→ 512 + </a:t>
            </a:r>
            <a:r>
              <a:rPr lang="en-US" sz="1200" dirty="0" err="1">
                <a:solidFill>
                  <a:schemeClr val="accent6"/>
                </a:solidFill>
                <a:latin typeface="Times New Roman"/>
                <a:cs typeface="Times New Roman"/>
              </a:rPr>
              <a:t>ReLU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 + Dropout(0.5)</a:t>
            </a:r>
            <a:endParaRPr lang="en-US" altLang="en-US" sz="1200">
              <a:solidFill>
                <a:schemeClr val="accent6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200" dirty="0">
                <a:solidFill>
                  <a:srgbClr val="FFFF00"/>
                </a:solidFill>
                <a:latin typeface="Times New Roman"/>
                <a:cs typeface="Times New Roman"/>
              </a:rPr>
              <a:t> FC2: 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512</a:t>
            </a:r>
            <a:endParaRPr lang="en-US" sz="1200" dirty="0">
              <a:solidFill>
                <a:schemeClr val="accent6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7453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38DFC-6542-178A-8172-8011AC6D2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CEED-0FD4-721D-81E8-0F3ECD555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 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7B0669B-6039-BCA1-B836-D20C26639E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5704" y="1117062"/>
            <a:ext cx="884742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CNN Model with ML Classifiers</a:t>
            </a:r>
            <a:endParaRPr lang="en-US">
              <a:latin typeface="Times New Roman"/>
            </a:endParaRPr>
          </a:p>
          <a:p>
            <a:pPr marL="0" indent="0">
              <a:buClr>
                <a:srgbClr val="AE77D6"/>
              </a:buClr>
              <a:buNone/>
            </a:pPr>
            <a:r>
              <a:rPr lang="en-US" sz="1800" i="1" dirty="0">
                <a:solidFill>
                  <a:schemeClr val="accent6"/>
                </a:solidFill>
                <a:latin typeface="Times New Roman"/>
                <a:cs typeface="Times New Roman"/>
              </a:rPr>
              <a:t>We extracted 512-dimensional features from the CNN (using the </a:t>
            </a:r>
            <a:r>
              <a:rPr lang="en-US" sz="1800" i="1" err="1">
                <a:solidFill>
                  <a:schemeClr val="accent6"/>
                </a:solidFill>
                <a:latin typeface="Times New Roman"/>
                <a:cs typeface="Times New Roman"/>
              </a:rPr>
              <a:t>extract_features</a:t>
            </a:r>
            <a:r>
              <a:rPr lang="en-US" sz="1800" i="1" dirty="0">
                <a:solidFill>
                  <a:schemeClr val="accent6"/>
                </a:solidFill>
                <a:latin typeface="Times New Roman"/>
                <a:cs typeface="Times New Roman"/>
              </a:rPr>
              <a:t> method).These features were then fed into traditional ML classifiers to evaluate whether they improve over end-to-end CNN training.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4B9A26E-B9D8-A5DE-1CD5-04B3A110E8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175" y="2880968"/>
            <a:ext cx="3694211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FFFF00"/>
                </a:solidFill>
                <a:latin typeface="Times New Roman"/>
                <a:cs typeface="Times New Roman"/>
              </a:rPr>
              <a:t>We experimented with:</a:t>
            </a:r>
            <a:endParaRPr lang="en-US" altLang="en-US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SVM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(RBF kernel)</a:t>
            </a:r>
            <a:endParaRPr lang="en-US" alt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KNN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(k=5)</a:t>
            </a:r>
            <a:endParaRPr lang="en-US" dirty="0">
              <a:solidFill>
                <a:schemeClr val="tx1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Random Forest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(200 trees)</a:t>
            </a:r>
            <a:endParaRPr lang="en-US">
              <a:solidFill>
                <a:schemeClr val="tx1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 err="1">
                <a:solidFill>
                  <a:schemeClr val="tx1"/>
                </a:solidFill>
                <a:latin typeface="Times New Roman"/>
                <a:cs typeface="Times New Roman"/>
              </a:rPr>
              <a:t>XGBoost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(gradient boosting)</a:t>
            </a:r>
            <a:endParaRPr lang="en-US" dirty="0">
              <a:solidFill>
                <a:schemeClr val="tx1"/>
              </a:solidFill>
              <a:latin typeface="Times New Roman"/>
            </a:endParaRPr>
          </a:p>
        </p:txBody>
      </p:sp>
      <p:pic>
        <p:nvPicPr>
          <p:cNvPr id="6" name="Picture 5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B64A0CEF-1105-97F7-A0DB-E156AF393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6" y="2318657"/>
            <a:ext cx="3502479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86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A3A9A-E099-81AF-51A4-6818BAB7A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B20F8-2D56-9A39-F341-2A7D0BBC1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Architectures(con)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D3B7F4-D02B-F1C7-8483-EE3CFD371A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3547" y="881246"/>
            <a:ext cx="8532672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CNN with Attention (SE Block)</a:t>
            </a:r>
            <a:endParaRPr lang="en-US"/>
          </a:p>
          <a:p>
            <a:pPr marL="0" inden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chemeClr val="accent6"/>
                </a:solidFill>
                <a:latin typeface="Times New Roman"/>
                <a:cs typeface="Times New Roman"/>
              </a:rPr>
              <a:t>We added SE attention blocks to our CNN, enabling the model to focus on important features like rotten spots on fruits, improving classification accuracy.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/>
          </a:p>
        </p:txBody>
      </p:sp>
      <p:pic>
        <p:nvPicPr>
          <p:cNvPr id="3" name="Picture 2" descr="A diagram of a network&#10;&#10;AI-generated content may be incorrect.">
            <a:extLst>
              <a:ext uri="{FF2B5EF4-FFF2-40B4-BE49-F238E27FC236}">
                <a16:creationId xmlns:a16="http://schemas.microsoft.com/office/drawing/2014/main" id="{23B82B54-D54F-8CA0-5D07-4C79B75DA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368" y="2016579"/>
            <a:ext cx="4710793" cy="2841172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4C9F8060-B83E-6692-3323-36EF366DD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547" y="2303125"/>
            <a:ext cx="310880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eaLnBrk="0" fontAlgn="base" hangingPunct="0"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Added SE attention blocks to CNN</a:t>
            </a:r>
            <a:endParaRPr lang="en-US" alt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Helps focus on key features like fruit rotten spots</a:t>
            </a:r>
            <a:endParaRPr lang="en-US" sz="1800"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Improves classification accuracy</a:t>
            </a:r>
            <a:endParaRPr lang="en-US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0376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2C5ED-17BF-F559-287F-DDBFF85B1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A002-FA8F-DE83-891E-A3CAB7511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Architectures(con)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B77DAC-0C79-9BC5-3FFE-E78778CE6C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23982" y="888678"/>
            <a:ext cx="846395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39700" indent="0" eaLnBrk="0" fontAlgn="base" hangingPunct="0"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Pre-trained CNN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ResNet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Uses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residual (skip) connections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to allow very deep networks.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Solves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vanishing gradient problem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, high accuracy for deep models.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 96%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139700" indent="0">
              <a:buClrTx/>
              <a:buSzTx/>
              <a:buNone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err="1">
                <a:solidFill>
                  <a:srgbClr val="FFFF00"/>
                </a:solidFill>
                <a:latin typeface="Times New Roman"/>
                <a:cs typeface="Times New Roman"/>
              </a:rPr>
              <a:t>Googlenet</a:t>
            </a:r>
            <a:endParaRPr lang="en-US" sz="180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Uses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Inception modules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that apply multiple filter sizes in parallel.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Efficient, reduces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computational cost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while maintaining accuracy.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Accuracy:97%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Efficient-Net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Scales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width, depth, and resolution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of the network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uniformly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for better efficiency.</a:t>
            </a:r>
            <a:endParaRPr lang="en-US">
              <a:solidFill>
                <a:schemeClr val="accent6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Achieves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state-of-the-art accuracy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with fewer parameters.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Accuracy:99%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6599357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20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Artificial Intelligence (AI) Technology Consulting by Slidesgo</vt:lpstr>
      <vt:lpstr>ARTIFICIAL INTELLIGENCE (AI) Mini Project </vt:lpstr>
      <vt:lpstr>Group Members    1.Najmul Haque Majumder ID:2022-2-60-059  2.Ahnaf Tahmid Chowdhury ID:2021-1-60-086  3.Jarin Tasnim Maowa ID:2021-2-50-009  4.Md Ashraful Islam ID:2021-1-60-009</vt:lpstr>
      <vt:lpstr>Objective</vt:lpstr>
      <vt:lpstr>Introduction</vt:lpstr>
      <vt:lpstr>Dataset Details</vt:lpstr>
      <vt:lpstr>Model Architectures </vt:lpstr>
      <vt:lpstr>Model Architectures </vt:lpstr>
      <vt:lpstr>Model Architectures(con)</vt:lpstr>
      <vt:lpstr>Model Architectures(con)</vt:lpstr>
      <vt:lpstr>Model Training Parameters</vt:lpstr>
      <vt:lpstr>PowerPoint Presentation</vt:lpstr>
      <vt:lpstr>PowerPoint Presentation</vt:lpstr>
      <vt:lpstr>Table</vt:lpstr>
      <vt:lpstr>Bar &amp; Pie diagram </vt:lpstr>
      <vt:lpstr>PowerPoint Presentation</vt:lpstr>
      <vt:lpstr>PowerPoint Presentation</vt:lpstr>
      <vt:lpstr>Confusion Matrix</vt:lpstr>
      <vt:lpstr>Our project shows that a custom CNN can successfully detect and classify different fruits with good accuracy. Through proper data preprocessing, training, and evaluation, we demonstrated the effectiveness of deep learning in solving real-world image classification problems. This project also opens the door for future improvements with larger datasets and broader applications.</vt:lpstr>
      <vt:lpstr>Contribution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(AI) Mini Project </dc:title>
  <dc:creator>Iftekhar Uddin</dc:creator>
  <cp:revision>488</cp:revision>
  <dcterms:modified xsi:type="dcterms:W3CDTF">2025-09-01T08:27:39Z</dcterms:modified>
</cp:coreProperties>
</file>

<file path=docProps/thumbnail.jpeg>
</file>